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3009900" cy="3009900"/>
  <p:notesSz cx="6858000" cy="9144000"/>
  <p:embeddedFontLst>
    <p:embeddedFont>
      <p:font typeface="Rockstone" charset="1" panose="00000000000000000000"/>
      <p:regular r:id="rId16"/>
    </p:embeddedFont>
    <p:embeddedFont>
      <p:font typeface="Lovelo" charset="1" panose="02000000000000000000"/>
      <p:regular r:id="rId17"/>
    </p:embeddedFont>
    <p:embeddedFont>
      <p:font typeface="Six Hands Marker" charset="1" panose="03050502040202030505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413" y="-5280"/>
            <a:ext cx="2691074" cy="79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5"/>
              </a:lnSpc>
            </a:pPr>
            <a:r>
              <a:rPr lang="en-US" sz="4500" spc="382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RUMEURS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169" y="2049959"/>
            <a:ext cx="2833562" cy="81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645" spc="224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divertir plutôt que démentir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94263" y="664710"/>
            <a:ext cx="1380136" cy="936767"/>
          </a:xfrm>
          <a:custGeom>
            <a:avLst/>
            <a:gdLst/>
            <a:ahLst/>
            <a:cxnLst/>
            <a:rect r="r" b="b" t="t" l="l"/>
            <a:pathLst>
              <a:path h="936767" w="1380136">
                <a:moveTo>
                  <a:pt x="0" y="0"/>
                </a:moveTo>
                <a:lnTo>
                  <a:pt x="1380135" y="0"/>
                </a:lnTo>
                <a:lnTo>
                  <a:pt x="1380135" y="936767"/>
                </a:lnTo>
                <a:lnTo>
                  <a:pt x="0" y="93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44605">
            <a:off x="1129043" y="769335"/>
            <a:ext cx="958502" cy="1299145"/>
          </a:xfrm>
          <a:custGeom>
            <a:avLst/>
            <a:gdLst/>
            <a:ahLst/>
            <a:cxnLst/>
            <a:rect r="r" b="b" t="t" l="l"/>
            <a:pathLst>
              <a:path h="1299145" w="958502">
                <a:moveTo>
                  <a:pt x="958502" y="0"/>
                </a:moveTo>
                <a:lnTo>
                  <a:pt x="0" y="0"/>
                </a:lnTo>
                <a:lnTo>
                  <a:pt x="0" y="1299145"/>
                </a:lnTo>
                <a:lnTo>
                  <a:pt x="958502" y="1299145"/>
                </a:lnTo>
                <a:lnTo>
                  <a:pt x="958502" y="0"/>
                </a:lnTo>
                <a:close/>
              </a:path>
            </a:pathLst>
          </a:custGeom>
          <a:blipFill>
            <a:blip r:embed="rId3"/>
            <a:stretch>
              <a:fillRect l="0" t="0" r="0" b="-2296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8496" y="749756"/>
            <a:ext cx="1459611" cy="990711"/>
          </a:xfrm>
          <a:custGeom>
            <a:avLst/>
            <a:gdLst/>
            <a:ahLst/>
            <a:cxnLst/>
            <a:rect r="r" b="b" t="t" l="l"/>
            <a:pathLst>
              <a:path h="990711" w="1459611">
                <a:moveTo>
                  <a:pt x="0" y="0"/>
                </a:moveTo>
                <a:lnTo>
                  <a:pt x="1459611" y="0"/>
                </a:lnTo>
                <a:lnTo>
                  <a:pt x="1459611" y="990711"/>
                </a:lnTo>
                <a:lnTo>
                  <a:pt x="0" y="990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1124">
            <a:off x="180603" y="1322587"/>
            <a:ext cx="774230" cy="1267249"/>
          </a:xfrm>
          <a:custGeom>
            <a:avLst/>
            <a:gdLst/>
            <a:ahLst/>
            <a:cxnLst/>
            <a:rect r="r" b="b" t="t" l="l"/>
            <a:pathLst>
              <a:path h="1267249" w="774230">
                <a:moveTo>
                  <a:pt x="0" y="0"/>
                </a:moveTo>
                <a:lnTo>
                  <a:pt x="774231" y="0"/>
                </a:lnTo>
                <a:lnTo>
                  <a:pt x="774231" y="1267249"/>
                </a:lnTo>
                <a:lnTo>
                  <a:pt x="0" y="126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3" r="0" b="-74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718167">
            <a:off x="2045416" y="358655"/>
            <a:ext cx="1132972" cy="1132972"/>
          </a:xfrm>
          <a:custGeom>
            <a:avLst/>
            <a:gdLst/>
            <a:ahLst/>
            <a:cxnLst/>
            <a:rect r="r" b="b" t="t" l="l"/>
            <a:pathLst>
              <a:path h="1132972" w="1132972">
                <a:moveTo>
                  <a:pt x="1132972" y="0"/>
                </a:moveTo>
                <a:lnTo>
                  <a:pt x="0" y="0"/>
                </a:lnTo>
                <a:lnTo>
                  <a:pt x="0" y="1132972"/>
                </a:lnTo>
                <a:lnTo>
                  <a:pt x="1132972" y="1132972"/>
                </a:lnTo>
                <a:lnTo>
                  <a:pt x="11329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10333">
            <a:off x="2158133" y="2270938"/>
            <a:ext cx="638484" cy="1064141"/>
          </a:xfrm>
          <a:custGeom>
            <a:avLst/>
            <a:gdLst/>
            <a:ahLst/>
            <a:cxnLst/>
            <a:rect r="r" b="b" t="t" l="l"/>
            <a:pathLst>
              <a:path h="1064141" w="638484">
                <a:moveTo>
                  <a:pt x="638484" y="0"/>
                </a:moveTo>
                <a:lnTo>
                  <a:pt x="0" y="0"/>
                </a:lnTo>
                <a:lnTo>
                  <a:pt x="0" y="1064141"/>
                </a:lnTo>
                <a:lnTo>
                  <a:pt x="638484" y="1064141"/>
                </a:lnTo>
                <a:lnTo>
                  <a:pt x="63848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333" y="483349"/>
            <a:ext cx="2067918" cy="67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8"/>
              </a:lnSpc>
            </a:pPr>
            <a:r>
              <a:rPr lang="en-US" sz="1482" spc="-5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gardez à l’esprit que divertir vaut mieux que démentir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286" y="1689502"/>
            <a:ext cx="1955614" cy="53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1767" spc="-6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Relisez </a:t>
            </a:r>
            <a:r>
              <a:rPr lang="en-US" sz="1767" spc="-61" u="sng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Rumeurs</a:t>
            </a:r>
            <a:r>
              <a:rPr lang="en-US" sz="1767" spc="-6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 </a:t>
            </a:r>
          </a:p>
          <a:p>
            <a:pPr algn="l">
              <a:lnSpc>
                <a:spcPts val="2086"/>
              </a:lnSpc>
            </a:pPr>
            <a:r>
              <a:rPr lang="en-US" sz="1767" spc="-6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de kapferer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33" y="99812"/>
            <a:ext cx="2761234" cy="3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1663" spc="2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vous pouvez agir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719" y="2635604"/>
            <a:ext cx="1516811" cy="29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188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Suivez-moi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8251">
            <a:off x="2095908" y="1540144"/>
            <a:ext cx="869072" cy="1443641"/>
          </a:xfrm>
          <a:custGeom>
            <a:avLst/>
            <a:gdLst/>
            <a:ahLst/>
            <a:cxnLst/>
            <a:rect r="r" b="b" t="t" l="l"/>
            <a:pathLst>
              <a:path h="1443641" w="869072">
                <a:moveTo>
                  <a:pt x="0" y="0"/>
                </a:moveTo>
                <a:lnTo>
                  <a:pt x="869072" y="0"/>
                </a:lnTo>
                <a:lnTo>
                  <a:pt x="869072" y="1443641"/>
                </a:lnTo>
                <a:lnTo>
                  <a:pt x="0" y="144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1600" y="49487"/>
            <a:ext cx="1919388" cy="85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657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Pour combattre </a:t>
            </a:r>
          </a:p>
          <a:p>
            <a:pPr algn="l">
              <a:lnSpc>
                <a:spcPts val="2304"/>
              </a:lnSpc>
            </a:pPr>
            <a:r>
              <a:rPr lang="en-US" sz="1657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une rumeur, </a:t>
            </a:r>
          </a:p>
          <a:p>
            <a:pPr algn="l">
              <a:lnSpc>
                <a:spcPts val="2304"/>
              </a:lnSpc>
            </a:pPr>
            <a:r>
              <a:rPr lang="en-US" sz="1657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mieux vaut être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600" y="1636148"/>
            <a:ext cx="2282145" cy="97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1395" spc="-48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C’est notamment </a:t>
            </a:r>
          </a:p>
          <a:p>
            <a:pPr algn="l">
              <a:lnSpc>
                <a:spcPts val="1940"/>
              </a:lnSpc>
            </a:pPr>
            <a:r>
              <a:rPr lang="en-US" sz="1395" spc="-48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ce qu’explique </a:t>
            </a:r>
          </a:p>
          <a:p>
            <a:pPr algn="l">
              <a:lnSpc>
                <a:spcPts val="1940"/>
              </a:lnSpc>
            </a:pPr>
            <a:r>
              <a:rPr lang="en-US" sz="1395" spc="-48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Jean-Noël Kapferer </a:t>
            </a:r>
          </a:p>
          <a:p>
            <a:pPr algn="l">
              <a:lnSpc>
                <a:spcPts val="1940"/>
              </a:lnSpc>
            </a:pPr>
            <a:r>
              <a:rPr lang="en-US" sz="1395" spc="-48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dans l’excellent livre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600" y="923759"/>
            <a:ext cx="2878300" cy="28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657">
                <a:solidFill>
                  <a:srgbClr val="F98310"/>
                </a:solidFill>
                <a:latin typeface="Lovelo"/>
                <a:ea typeface="Lovelo"/>
                <a:cs typeface="Lovelo"/>
                <a:sym typeface="Lovelo"/>
              </a:rPr>
              <a:t>Indirect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600" y="2604386"/>
            <a:ext cx="2282145" cy="24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0"/>
              </a:lnSpc>
            </a:pPr>
            <a:r>
              <a:rPr lang="en-US" sz="1395" spc="-48" u="sng">
                <a:solidFill>
                  <a:srgbClr val="F98310"/>
                </a:solidFill>
                <a:latin typeface="Lovelo"/>
                <a:ea typeface="Lovelo"/>
                <a:cs typeface="Lovelo"/>
                <a:sym typeface="Lovelo"/>
              </a:rPr>
              <a:t>Rumeurs</a:t>
            </a:r>
            <a:r>
              <a:rPr lang="en-US" sz="1395" spc="-48">
                <a:solidFill>
                  <a:srgbClr val="F98310"/>
                </a:solidFill>
                <a:latin typeface="Lovelo"/>
                <a:ea typeface="Lovelo"/>
                <a:cs typeface="Lovelo"/>
                <a:sym typeface="Lovelo"/>
              </a:rPr>
              <a:t>(1987)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71564" y="87587"/>
            <a:ext cx="1117760" cy="1279267"/>
          </a:xfrm>
          <a:custGeom>
            <a:avLst/>
            <a:gdLst/>
            <a:ahLst/>
            <a:cxnLst/>
            <a:rect r="r" b="b" t="t" l="l"/>
            <a:pathLst>
              <a:path h="1279267" w="1117760">
                <a:moveTo>
                  <a:pt x="0" y="0"/>
                </a:moveTo>
                <a:lnTo>
                  <a:pt x="1117760" y="0"/>
                </a:lnTo>
                <a:lnTo>
                  <a:pt x="1117760" y="1279267"/>
                </a:lnTo>
                <a:lnTo>
                  <a:pt x="0" y="1279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668" y="2468955"/>
            <a:ext cx="536484" cy="479909"/>
          </a:xfrm>
          <a:custGeom>
            <a:avLst/>
            <a:gdLst/>
            <a:ahLst/>
            <a:cxnLst/>
            <a:rect r="r" b="b" t="t" l="l"/>
            <a:pathLst>
              <a:path h="479909" w="536484">
                <a:moveTo>
                  <a:pt x="0" y="0"/>
                </a:moveTo>
                <a:lnTo>
                  <a:pt x="536484" y="0"/>
                </a:lnTo>
                <a:lnTo>
                  <a:pt x="536484" y="479910"/>
                </a:lnTo>
                <a:lnTo>
                  <a:pt x="0" y="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5122" y="2639577"/>
            <a:ext cx="231092" cy="229359"/>
          </a:xfrm>
          <a:custGeom>
            <a:avLst/>
            <a:gdLst/>
            <a:ahLst/>
            <a:cxnLst/>
            <a:rect r="r" b="b" t="t" l="l"/>
            <a:pathLst>
              <a:path h="229359" w="231092">
                <a:moveTo>
                  <a:pt x="0" y="0"/>
                </a:moveTo>
                <a:lnTo>
                  <a:pt x="231092" y="0"/>
                </a:lnTo>
                <a:lnTo>
                  <a:pt x="231092" y="229359"/>
                </a:lnTo>
                <a:lnTo>
                  <a:pt x="0" y="229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88" y="1736421"/>
            <a:ext cx="929107" cy="1429396"/>
          </a:xfrm>
          <a:custGeom>
            <a:avLst/>
            <a:gdLst/>
            <a:ahLst/>
            <a:cxnLst/>
            <a:rect r="r" b="b" t="t" l="l"/>
            <a:pathLst>
              <a:path h="1429396" w="929107">
                <a:moveTo>
                  <a:pt x="0" y="0"/>
                </a:moveTo>
                <a:lnTo>
                  <a:pt x="929107" y="0"/>
                </a:lnTo>
                <a:lnTo>
                  <a:pt x="929107" y="1429395"/>
                </a:lnTo>
                <a:lnTo>
                  <a:pt x="0" y="1429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919" y="362552"/>
            <a:ext cx="2816062" cy="79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"/>
              </a:lnSpc>
            </a:pPr>
            <a:r>
              <a:rPr lang="en-US" sz="1102" spc="-5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Lors d’une expérience, on fit assister des étudiants à une avant-première interrompue par une séance de publicité,</a:t>
            </a:r>
          </a:p>
          <a:p>
            <a:pPr algn="l">
              <a:lnSpc>
                <a:spcPts val="1610"/>
              </a:lnSpc>
            </a:pPr>
            <a:r>
              <a:rPr lang="en-US" sz="1102" spc="-5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dont une publicité pour MacDonald’s.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33" y="1241414"/>
            <a:ext cx="2259535" cy="44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3"/>
              </a:lnSpc>
            </a:pPr>
            <a:r>
              <a:rPr lang="en-US" sz="1235" spc="-6">
                <a:solidFill>
                  <a:srgbClr val="FF9831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Une complice de l’expérience s’exclame alors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33" y="72332"/>
            <a:ext cx="847417" cy="22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284" spc="-6">
                <a:solidFill>
                  <a:srgbClr val="FF9831"/>
                </a:solidFill>
                <a:latin typeface="Poppins"/>
                <a:ea typeface="Poppins"/>
                <a:cs typeface="Poppins"/>
                <a:sym typeface="Poppins"/>
              </a:rPr>
              <a:t>LE PITCH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873" y="1726896"/>
            <a:ext cx="1508751" cy="90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0"/>
              </a:lnSpc>
            </a:pPr>
            <a:r>
              <a:rPr lang="en-US" sz="1159" spc="-2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 paraît que MacDonald’s utilise de la viande de ver de terre dans ses hamburgers 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668" y="2468955"/>
            <a:ext cx="536484" cy="479909"/>
          </a:xfrm>
          <a:custGeom>
            <a:avLst/>
            <a:gdLst/>
            <a:ahLst/>
            <a:cxnLst/>
            <a:rect r="r" b="b" t="t" l="l"/>
            <a:pathLst>
              <a:path h="479909" w="536484">
                <a:moveTo>
                  <a:pt x="0" y="0"/>
                </a:moveTo>
                <a:lnTo>
                  <a:pt x="536484" y="0"/>
                </a:lnTo>
                <a:lnTo>
                  <a:pt x="536484" y="479910"/>
                </a:lnTo>
                <a:lnTo>
                  <a:pt x="0" y="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5122" y="2639577"/>
            <a:ext cx="231092" cy="229359"/>
          </a:xfrm>
          <a:custGeom>
            <a:avLst/>
            <a:gdLst/>
            <a:ahLst/>
            <a:cxnLst/>
            <a:rect r="r" b="b" t="t" l="l"/>
            <a:pathLst>
              <a:path h="229359" w="231092">
                <a:moveTo>
                  <a:pt x="0" y="0"/>
                </a:moveTo>
                <a:lnTo>
                  <a:pt x="231092" y="0"/>
                </a:lnTo>
                <a:lnTo>
                  <a:pt x="231092" y="229359"/>
                </a:lnTo>
                <a:lnTo>
                  <a:pt x="0" y="229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0916" y="1805940"/>
            <a:ext cx="1133227" cy="1203960"/>
          </a:xfrm>
          <a:custGeom>
            <a:avLst/>
            <a:gdLst/>
            <a:ahLst/>
            <a:cxnLst/>
            <a:rect r="r" b="b" t="t" l="l"/>
            <a:pathLst>
              <a:path h="1203960" w="1133227">
                <a:moveTo>
                  <a:pt x="1133227" y="0"/>
                </a:moveTo>
                <a:lnTo>
                  <a:pt x="0" y="0"/>
                </a:lnTo>
                <a:lnTo>
                  <a:pt x="0" y="1203960"/>
                </a:lnTo>
                <a:lnTo>
                  <a:pt x="1133227" y="1203960"/>
                </a:lnTo>
                <a:lnTo>
                  <a:pt x="113322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173" y="53075"/>
            <a:ext cx="2193555" cy="2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2"/>
              </a:lnSpc>
            </a:pPr>
            <a:r>
              <a:rPr lang="en-US" sz="1145" spc="-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réactions sont comparées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5239" y="604037"/>
            <a:ext cx="2229510" cy="107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personne responsable de l’expérience, présente dans la salle, rappelle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 l’on ne doit pas parler pendant la projection.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990" y="253365"/>
            <a:ext cx="2413759" cy="25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"/>
              </a:lnSpc>
            </a:pPr>
            <a:r>
              <a:rPr lang="en-US" b="true" sz="1355" spc="-6">
                <a:solidFill>
                  <a:srgbClr val="F98310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1 - [RUMEUR SEULE]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668" y="2468955"/>
            <a:ext cx="536484" cy="479909"/>
          </a:xfrm>
          <a:custGeom>
            <a:avLst/>
            <a:gdLst/>
            <a:ahLst/>
            <a:cxnLst/>
            <a:rect r="r" b="b" t="t" l="l"/>
            <a:pathLst>
              <a:path h="479909" w="536484">
                <a:moveTo>
                  <a:pt x="0" y="0"/>
                </a:moveTo>
                <a:lnTo>
                  <a:pt x="536484" y="0"/>
                </a:lnTo>
                <a:lnTo>
                  <a:pt x="536484" y="479910"/>
                </a:lnTo>
                <a:lnTo>
                  <a:pt x="0" y="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5122" y="2639577"/>
            <a:ext cx="231092" cy="229359"/>
          </a:xfrm>
          <a:custGeom>
            <a:avLst/>
            <a:gdLst/>
            <a:ahLst/>
            <a:cxnLst/>
            <a:rect r="r" b="b" t="t" l="l"/>
            <a:pathLst>
              <a:path h="229359" w="231092">
                <a:moveTo>
                  <a:pt x="0" y="0"/>
                </a:moveTo>
                <a:lnTo>
                  <a:pt x="231092" y="0"/>
                </a:lnTo>
                <a:lnTo>
                  <a:pt x="231092" y="229359"/>
                </a:lnTo>
                <a:lnTo>
                  <a:pt x="0" y="229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990" y="1864980"/>
            <a:ext cx="1169299" cy="1221200"/>
          </a:xfrm>
          <a:custGeom>
            <a:avLst/>
            <a:gdLst/>
            <a:ahLst/>
            <a:cxnLst/>
            <a:rect r="r" b="b" t="t" l="l"/>
            <a:pathLst>
              <a:path h="1221200" w="1169299">
                <a:moveTo>
                  <a:pt x="0" y="0"/>
                </a:moveTo>
                <a:lnTo>
                  <a:pt x="1169299" y="0"/>
                </a:lnTo>
                <a:lnTo>
                  <a:pt x="1169299" y="1221200"/>
                </a:lnTo>
                <a:lnTo>
                  <a:pt x="0" y="122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998" y="580807"/>
            <a:ext cx="2760154" cy="128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 réponse est directement donnée par la personne responsable de l’expérience :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“Ça ne tient pas debout. D’ailleurs les vers de terre c’est trop cher :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 dollars la livre.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40668" y="2569657"/>
            <a:ext cx="520485" cy="299279"/>
          </a:xfrm>
          <a:custGeom>
            <a:avLst/>
            <a:gdLst/>
            <a:ahLst/>
            <a:cxnLst/>
            <a:rect r="r" b="b" t="t" l="l"/>
            <a:pathLst>
              <a:path h="299279" w="520485">
                <a:moveTo>
                  <a:pt x="0" y="0"/>
                </a:moveTo>
                <a:lnTo>
                  <a:pt x="520486" y="0"/>
                </a:lnTo>
                <a:lnTo>
                  <a:pt x="520486" y="299279"/>
                </a:lnTo>
                <a:lnTo>
                  <a:pt x="0" y="29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8173" y="53075"/>
            <a:ext cx="2193555" cy="2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2"/>
              </a:lnSpc>
            </a:pPr>
            <a:r>
              <a:rPr lang="en-US" sz="1145" spc="-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réactions sont comparées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990" y="253365"/>
            <a:ext cx="2413759" cy="25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"/>
              </a:lnSpc>
            </a:pPr>
            <a:r>
              <a:rPr lang="en-US" b="true" sz="1355" spc="-6">
                <a:solidFill>
                  <a:srgbClr val="FF9831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2 - [RÉFUTATION]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7209" y="1635720"/>
            <a:ext cx="1535825" cy="107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Ministère de l’Agriculture a prouvé qu’il s’agit  de bœuf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à 100%.”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1404" y="2639577"/>
            <a:ext cx="345748" cy="309287"/>
          </a:xfrm>
          <a:custGeom>
            <a:avLst/>
            <a:gdLst/>
            <a:ahLst/>
            <a:cxnLst/>
            <a:rect r="r" b="b" t="t" l="l"/>
            <a:pathLst>
              <a:path h="309287" w="345748">
                <a:moveTo>
                  <a:pt x="0" y="0"/>
                </a:moveTo>
                <a:lnTo>
                  <a:pt x="345748" y="0"/>
                </a:lnTo>
                <a:lnTo>
                  <a:pt x="345748" y="309288"/>
                </a:lnTo>
                <a:lnTo>
                  <a:pt x="0" y="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9422" y="2506589"/>
            <a:ext cx="464320" cy="460838"/>
          </a:xfrm>
          <a:custGeom>
            <a:avLst/>
            <a:gdLst/>
            <a:ahLst/>
            <a:cxnLst/>
            <a:rect r="r" b="b" t="t" l="l"/>
            <a:pathLst>
              <a:path h="460838" w="464320">
                <a:moveTo>
                  <a:pt x="0" y="0"/>
                </a:moveTo>
                <a:lnTo>
                  <a:pt x="464320" y="0"/>
                </a:lnTo>
                <a:lnTo>
                  <a:pt x="464320" y="460838"/>
                </a:lnTo>
                <a:lnTo>
                  <a:pt x="0" y="460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811" y="1699930"/>
            <a:ext cx="1220107" cy="1746128"/>
          </a:xfrm>
          <a:custGeom>
            <a:avLst/>
            <a:gdLst/>
            <a:ahLst/>
            <a:cxnLst/>
            <a:rect r="r" b="b" t="t" l="l"/>
            <a:pathLst>
              <a:path h="1746128" w="1220107">
                <a:moveTo>
                  <a:pt x="0" y="0"/>
                </a:moveTo>
                <a:lnTo>
                  <a:pt x="1220107" y="0"/>
                </a:lnTo>
                <a:lnTo>
                  <a:pt x="1220107" y="1746128"/>
                </a:lnTo>
                <a:lnTo>
                  <a:pt x="0" y="174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99614">
            <a:off x="2093801" y="2635129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2" y="0"/>
                </a:lnTo>
                <a:lnTo>
                  <a:pt x="161902" y="161903"/>
                </a:lnTo>
                <a:lnTo>
                  <a:pt x="0" y="16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173" y="53075"/>
            <a:ext cx="2193555" cy="2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2"/>
              </a:lnSpc>
            </a:pPr>
            <a:r>
              <a:rPr lang="en-US" sz="1145" spc="-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réactions sont comparées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485" y="790097"/>
            <a:ext cx="2646930" cy="86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L’expérimentateur répond :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“C’est drôle, la semaine dernière je suis allé dans un superbe restaurant gastronomique.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811" y="281940"/>
            <a:ext cx="2712117" cy="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b="true" sz="1355" spc="-6">
                <a:solidFill>
                  <a:srgbClr val="FF9831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3 - [DISSOCIATION</a:t>
            </a:r>
          </a:p>
          <a:p>
            <a:pPr algn="ctr">
              <a:lnSpc>
                <a:spcPts val="1680"/>
              </a:lnSpc>
            </a:pPr>
            <a:r>
              <a:rPr lang="en-US" b="true" sz="1355" spc="-6">
                <a:solidFill>
                  <a:srgbClr val="FF983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DU NÉGATIF]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3951" y="1651667"/>
            <a:ext cx="1606740" cy="86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a goûté une sauce excellente faite à partir de vers de terre.”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99614">
            <a:off x="2370842" y="2713269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3" y="0"/>
                </a:lnTo>
                <a:lnTo>
                  <a:pt x="161903" y="161903"/>
                </a:lnTo>
                <a:lnTo>
                  <a:pt x="0" y="16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99614">
            <a:off x="1841788" y="2690554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3" y="0"/>
                </a:lnTo>
                <a:lnTo>
                  <a:pt x="161903" y="161902"/>
                </a:lnTo>
                <a:lnTo>
                  <a:pt x="0" y="161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99614">
            <a:off x="1589775" y="2656057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3" y="0"/>
                </a:lnTo>
                <a:lnTo>
                  <a:pt x="161903" y="161903"/>
                </a:lnTo>
                <a:lnTo>
                  <a:pt x="0" y="16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99614">
            <a:off x="1326567" y="2615838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3" y="0"/>
                </a:lnTo>
                <a:lnTo>
                  <a:pt x="161903" y="161903"/>
                </a:lnTo>
                <a:lnTo>
                  <a:pt x="0" y="161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9614">
            <a:off x="2590631" y="2690554"/>
            <a:ext cx="161903" cy="161903"/>
          </a:xfrm>
          <a:custGeom>
            <a:avLst/>
            <a:gdLst/>
            <a:ahLst/>
            <a:cxnLst/>
            <a:rect r="r" b="b" t="t" l="l"/>
            <a:pathLst>
              <a:path h="161903" w="161903">
                <a:moveTo>
                  <a:pt x="0" y="0"/>
                </a:moveTo>
                <a:lnTo>
                  <a:pt x="161903" y="0"/>
                </a:lnTo>
                <a:lnTo>
                  <a:pt x="161903" y="161902"/>
                </a:lnTo>
                <a:lnTo>
                  <a:pt x="0" y="161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0668" y="2468955"/>
            <a:ext cx="536484" cy="479909"/>
          </a:xfrm>
          <a:custGeom>
            <a:avLst/>
            <a:gdLst/>
            <a:ahLst/>
            <a:cxnLst/>
            <a:rect r="r" b="b" t="t" l="l"/>
            <a:pathLst>
              <a:path h="479909" w="536484">
                <a:moveTo>
                  <a:pt x="0" y="0"/>
                </a:moveTo>
                <a:lnTo>
                  <a:pt x="536484" y="0"/>
                </a:lnTo>
                <a:lnTo>
                  <a:pt x="536484" y="479910"/>
                </a:lnTo>
                <a:lnTo>
                  <a:pt x="0" y="4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25122" y="2639577"/>
            <a:ext cx="231092" cy="229359"/>
          </a:xfrm>
          <a:custGeom>
            <a:avLst/>
            <a:gdLst/>
            <a:ahLst/>
            <a:cxnLst/>
            <a:rect r="r" b="b" t="t" l="l"/>
            <a:pathLst>
              <a:path h="229359" w="231092">
                <a:moveTo>
                  <a:pt x="0" y="0"/>
                </a:moveTo>
                <a:lnTo>
                  <a:pt x="231092" y="0"/>
                </a:lnTo>
                <a:lnTo>
                  <a:pt x="231092" y="229359"/>
                </a:lnTo>
                <a:lnTo>
                  <a:pt x="0" y="229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23102">
            <a:off x="1749418" y="2263122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43687" y="2068098"/>
            <a:ext cx="1193724" cy="1607709"/>
          </a:xfrm>
          <a:custGeom>
            <a:avLst/>
            <a:gdLst/>
            <a:ahLst/>
            <a:cxnLst/>
            <a:rect r="r" b="b" t="t" l="l"/>
            <a:pathLst>
              <a:path h="1607709" w="1193724">
                <a:moveTo>
                  <a:pt x="1193724" y="0"/>
                </a:moveTo>
                <a:lnTo>
                  <a:pt x="0" y="0"/>
                </a:lnTo>
                <a:lnTo>
                  <a:pt x="0" y="1607709"/>
                </a:lnTo>
                <a:lnTo>
                  <a:pt x="1193724" y="1607709"/>
                </a:lnTo>
                <a:lnTo>
                  <a:pt x="1193724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23102">
            <a:off x="1357503" y="2231456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23102">
            <a:off x="1464322" y="2500622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23102">
            <a:off x="1749418" y="2579913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8173" y="53075"/>
            <a:ext cx="2193555" cy="20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2"/>
              </a:lnSpc>
            </a:pPr>
            <a:r>
              <a:rPr lang="en-US" sz="1145" spc="-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réactions sont comparées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12" y="732257"/>
            <a:ext cx="2867116" cy="107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sondage est précédé de questions suscitant un souvenir positif : 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Où est leur MacDonald’s habituel.</a:t>
            </a:r>
          </a:p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Quel est leur menu préféré..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811" y="281940"/>
            <a:ext cx="2712117" cy="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b="true" sz="1355" spc="-6">
                <a:solidFill>
                  <a:srgbClr val="FF9831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4 - [ASSOCIATION</a:t>
            </a:r>
          </a:p>
          <a:p>
            <a:pPr algn="ctr">
              <a:lnSpc>
                <a:spcPts val="1680"/>
              </a:lnSpc>
            </a:pPr>
            <a:r>
              <a:rPr lang="en-US" b="true" sz="1355" spc="-6">
                <a:solidFill>
                  <a:srgbClr val="FF9831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AU POSITIF]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12" y="1791214"/>
            <a:ext cx="2789616" cy="22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351" spc="-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Que préfèrent-ils chez MacDo…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123102">
            <a:off x="2034515" y="2714496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3" y="0"/>
                </a:lnTo>
                <a:lnTo>
                  <a:pt x="231273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23102">
            <a:off x="2034515" y="2366039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3" y="0"/>
                </a:lnTo>
                <a:lnTo>
                  <a:pt x="231273" y="205833"/>
                </a:lnTo>
                <a:lnTo>
                  <a:pt x="0" y="20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23102">
            <a:off x="2298029" y="2099764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4"/>
                </a:lnTo>
                <a:lnTo>
                  <a:pt x="0" y="205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123102">
            <a:off x="2298029" y="2536660"/>
            <a:ext cx="231274" cy="205833"/>
          </a:xfrm>
          <a:custGeom>
            <a:avLst/>
            <a:gdLst/>
            <a:ahLst/>
            <a:cxnLst/>
            <a:rect r="r" b="b" t="t" l="l"/>
            <a:pathLst>
              <a:path h="205833" w="231274">
                <a:moveTo>
                  <a:pt x="0" y="0"/>
                </a:moveTo>
                <a:lnTo>
                  <a:pt x="231274" y="0"/>
                </a:lnTo>
                <a:lnTo>
                  <a:pt x="231274" y="205834"/>
                </a:lnTo>
                <a:lnTo>
                  <a:pt x="0" y="205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990" y="1048512"/>
            <a:ext cx="703893" cy="529567"/>
          </a:xfrm>
          <a:custGeom>
            <a:avLst/>
            <a:gdLst/>
            <a:ahLst/>
            <a:cxnLst/>
            <a:rect r="r" b="b" t="t" l="l"/>
            <a:pathLst>
              <a:path h="529567" w="703893">
                <a:moveTo>
                  <a:pt x="0" y="0"/>
                </a:moveTo>
                <a:lnTo>
                  <a:pt x="703893" y="0"/>
                </a:lnTo>
                <a:lnTo>
                  <a:pt x="703893" y="529566"/>
                </a:lnTo>
                <a:lnTo>
                  <a:pt x="0" y="52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4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203" y="2431878"/>
            <a:ext cx="573467" cy="663851"/>
          </a:xfrm>
          <a:custGeom>
            <a:avLst/>
            <a:gdLst/>
            <a:ahLst/>
            <a:cxnLst/>
            <a:rect r="r" b="b" t="t" l="l"/>
            <a:pathLst>
              <a:path h="663851" w="573467">
                <a:moveTo>
                  <a:pt x="0" y="0"/>
                </a:moveTo>
                <a:lnTo>
                  <a:pt x="573467" y="0"/>
                </a:lnTo>
                <a:lnTo>
                  <a:pt x="573467" y="663851"/>
                </a:lnTo>
                <a:lnTo>
                  <a:pt x="0" y="66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1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2442" y="1103714"/>
            <a:ext cx="1350506" cy="506882"/>
            <a:chOff x="0" y="0"/>
            <a:chExt cx="1215645" cy="4562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5645" cy="456265"/>
            </a:xfrm>
            <a:custGeom>
              <a:avLst/>
              <a:gdLst/>
              <a:ahLst/>
              <a:cxnLst/>
              <a:rect r="r" b="b" t="t" l="l"/>
              <a:pathLst>
                <a:path h="456265" w="1215645">
                  <a:moveTo>
                    <a:pt x="85989" y="0"/>
                  </a:moveTo>
                  <a:lnTo>
                    <a:pt x="1129656" y="0"/>
                  </a:lnTo>
                  <a:cubicBezTo>
                    <a:pt x="1177147" y="0"/>
                    <a:pt x="1215645" y="38499"/>
                    <a:pt x="1215645" y="85989"/>
                  </a:cubicBezTo>
                  <a:lnTo>
                    <a:pt x="1215645" y="370276"/>
                  </a:lnTo>
                  <a:cubicBezTo>
                    <a:pt x="1215645" y="393082"/>
                    <a:pt x="1206586" y="414954"/>
                    <a:pt x="1190460" y="431080"/>
                  </a:cubicBezTo>
                  <a:cubicBezTo>
                    <a:pt x="1174334" y="447206"/>
                    <a:pt x="1152462" y="456265"/>
                    <a:pt x="1129656" y="456265"/>
                  </a:cubicBezTo>
                  <a:lnTo>
                    <a:pt x="85989" y="456265"/>
                  </a:lnTo>
                  <a:cubicBezTo>
                    <a:pt x="38499" y="456265"/>
                    <a:pt x="0" y="417767"/>
                    <a:pt x="0" y="370276"/>
                  </a:cubicBezTo>
                  <a:lnTo>
                    <a:pt x="0" y="85989"/>
                  </a:lnTo>
                  <a:cubicBezTo>
                    <a:pt x="0" y="38499"/>
                    <a:pt x="38499" y="0"/>
                    <a:pt x="85989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215645" cy="475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Lovelo"/>
                  <a:ea typeface="Lovelo"/>
                  <a:cs typeface="Lovelo"/>
                  <a:sym typeface="Lovelo"/>
                </a:rPr>
                <a:t>OPINION FINALE NÉGATIVE À 70%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102831"/>
            <a:ext cx="1615187" cy="32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b="true" sz="1787" spc="-8">
                <a:solidFill>
                  <a:srgbClr val="F98310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151" y="489960"/>
            <a:ext cx="2413759" cy="25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8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1 - [RUMEUR SEULE]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990" y="797979"/>
            <a:ext cx="2413759" cy="25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8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2 - [RÉFUTATION]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5151" y="1663803"/>
            <a:ext cx="2712117" cy="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3 - [DISSOCIATION</a:t>
            </a:r>
          </a:p>
          <a:p>
            <a:pPr algn="l">
              <a:lnSpc>
                <a:spcPts val="1680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DU NÉGATIF]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151" y="2076020"/>
            <a:ext cx="2712117" cy="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4 - [ASSOCIATION</a:t>
            </a:r>
          </a:p>
          <a:p>
            <a:pPr algn="l">
              <a:lnSpc>
                <a:spcPts val="1680"/>
              </a:lnSpc>
            </a:pPr>
            <a:r>
              <a:rPr lang="en-US" b="true" sz="1355" spc="-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                       AU POSITIF]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2442" y="2542083"/>
            <a:ext cx="1350506" cy="506882"/>
            <a:chOff x="0" y="0"/>
            <a:chExt cx="1215645" cy="4562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5645" cy="456265"/>
            </a:xfrm>
            <a:custGeom>
              <a:avLst/>
              <a:gdLst/>
              <a:ahLst/>
              <a:cxnLst/>
              <a:rect r="r" b="b" t="t" l="l"/>
              <a:pathLst>
                <a:path h="456265" w="1215645">
                  <a:moveTo>
                    <a:pt x="85989" y="0"/>
                  </a:moveTo>
                  <a:lnTo>
                    <a:pt x="1129656" y="0"/>
                  </a:lnTo>
                  <a:cubicBezTo>
                    <a:pt x="1177147" y="0"/>
                    <a:pt x="1215645" y="38499"/>
                    <a:pt x="1215645" y="85989"/>
                  </a:cubicBezTo>
                  <a:lnTo>
                    <a:pt x="1215645" y="370276"/>
                  </a:lnTo>
                  <a:cubicBezTo>
                    <a:pt x="1215645" y="393082"/>
                    <a:pt x="1206586" y="414954"/>
                    <a:pt x="1190460" y="431080"/>
                  </a:cubicBezTo>
                  <a:cubicBezTo>
                    <a:pt x="1174334" y="447206"/>
                    <a:pt x="1152462" y="456265"/>
                    <a:pt x="1129656" y="456265"/>
                  </a:cubicBezTo>
                  <a:lnTo>
                    <a:pt x="85989" y="456265"/>
                  </a:lnTo>
                  <a:cubicBezTo>
                    <a:pt x="38499" y="456265"/>
                    <a:pt x="0" y="417767"/>
                    <a:pt x="0" y="370276"/>
                  </a:cubicBezTo>
                  <a:lnTo>
                    <a:pt x="0" y="85989"/>
                  </a:lnTo>
                  <a:cubicBezTo>
                    <a:pt x="0" y="38499"/>
                    <a:pt x="38499" y="0"/>
                    <a:pt x="85989" y="0"/>
                  </a:cubicBezTo>
                  <a:close/>
                </a:path>
              </a:pathLst>
            </a:custGeom>
            <a:solidFill>
              <a:srgbClr val="31FF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215645" cy="475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Lovelo"/>
                  <a:ea typeface="Lovelo"/>
                  <a:cs typeface="Lovelo"/>
                  <a:sym typeface="Lovelo"/>
                </a:rPr>
                <a:t>OPINION FINALE positive À 70%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773" y="1253748"/>
            <a:ext cx="2618267" cy="228404"/>
            <a:chOff x="0" y="0"/>
            <a:chExt cx="2356808" cy="205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6808" cy="205596"/>
            </a:xfrm>
            <a:custGeom>
              <a:avLst/>
              <a:gdLst/>
              <a:ahLst/>
              <a:cxnLst/>
              <a:rect r="r" b="b" t="t" l="l"/>
              <a:pathLst>
                <a:path h="205596" w="2356808">
                  <a:moveTo>
                    <a:pt x="44353" y="0"/>
                  </a:moveTo>
                  <a:lnTo>
                    <a:pt x="2312455" y="0"/>
                  </a:lnTo>
                  <a:cubicBezTo>
                    <a:pt x="2336951" y="0"/>
                    <a:pt x="2356808" y="19858"/>
                    <a:pt x="2356808" y="44353"/>
                  </a:cubicBezTo>
                  <a:lnTo>
                    <a:pt x="2356808" y="161242"/>
                  </a:lnTo>
                  <a:cubicBezTo>
                    <a:pt x="2356808" y="173006"/>
                    <a:pt x="2352135" y="184287"/>
                    <a:pt x="2343818" y="192605"/>
                  </a:cubicBezTo>
                  <a:cubicBezTo>
                    <a:pt x="2335500" y="200923"/>
                    <a:pt x="2324218" y="205596"/>
                    <a:pt x="2312455" y="205596"/>
                  </a:cubicBezTo>
                  <a:lnTo>
                    <a:pt x="44353" y="205596"/>
                  </a:lnTo>
                  <a:cubicBezTo>
                    <a:pt x="19858" y="205596"/>
                    <a:pt x="0" y="185738"/>
                    <a:pt x="0" y="161242"/>
                  </a:cubicBezTo>
                  <a:lnTo>
                    <a:pt x="0" y="44353"/>
                  </a:lnTo>
                  <a:cubicBezTo>
                    <a:pt x="0" y="19858"/>
                    <a:pt x="19858" y="0"/>
                    <a:pt x="44353" y="0"/>
                  </a:cubicBezTo>
                  <a:close/>
                </a:path>
              </a:pathLst>
            </a:custGeom>
            <a:solidFill>
              <a:srgbClr val="31FF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356808" cy="215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7773" y="2014764"/>
            <a:ext cx="2553369" cy="237675"/>
            <a:chOff x="0" y="0"/>
            <a:chExt cx="2298392" cy="213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8392" cy="213941"/>
            </a:xfrm>
            <a:custGeom>
              <a:avLst/>
              <a:gdLst/>
              <a:ahLst/>
              <a:cxnLst/>
              <a:rect r="r" b="b" t="t" l="l"/>
              <a:pathLst>
                <a:path h="213941" w="2298392">
                  <a:moveTo>
                    <a:pt x="45481" y="0"/>
                  </a:moveTo>
                  <a:lnTo>
                    <a:pt x="2252911" y="0"/>
                  </a:lnTo>
                  <a:cubicBezTo>
                    <a:pt x="2264973" y="0"/>
                    <a:pt x="2276541" y="4792"/>
                    <a:pt x="2285071" y="13321"/>
                  </a:cubicBezTo>
                  <a:cubicBezTo>
                    <a:pt x="2293600" y="21850"/>
                    <a:pt x="2298392" y="33418"/>
                    <a:pt x="2298392" y="45481"/>
                  </a:cubicBezTo>
                  <a:lnTo>
                    <a:pt x="2298392" y="168460"/>
                  </a:lnTo>
                  <a:cubicBezTo>
                    <a:pt x="2298392" y="180522"/>
                    <a:pt x="2293600" y="192091"/>
                    <a:pt x="2285071" y="200620"/>
                  </a:cubicBezTo>
                  <a:cubicBezTo>
                    <a:pt x="2276541" y="209149"/>
                    <a:pt x="2264973" y="213941"/>
                    <a:pt x="2252911" y="213941"/>
                  </a:cubicBezTo>
                  <a:lnTo>
                    <a:pt x="45481" y="213941"/>
                  </a:lnTo>
                  <a:cubicBezTo>
                    <a:pt x="33418" y="213941"/>
                    <a:pt x="21850" y="209149"/>
                    <a:pt x="13321" y="200620"/>
                  </a:cubicBezTo>
                  <a:cubicBezTo>
                    <a:pt x="4792" y="192091"/>
                    <a:pt x="0" y="180522"/>
                    <a:pt x="0" y="168460"/>
                  </a:cubicBezTo>
                  <a:lnTo>
                    <a:pt x="0" y="45481"/>
                  </a:lnTo>
                  <a:cubicBezTo>
                    <a:pt x="0" y="33418"/>
                    <a:pt x="4792" y="21850"/>
                    <a:pt x="13321" y="13321"/>
                  </a:cubicBezTo>
                  <a:cubicBezTo>
                    <a:pt x="21850" y="4792"/>
                    <a:pt x="33418" y="0"/>
                    <a:pt x="45481" y="0"/>
                  </a:cubicBezTo>
                  <a:close/>
                </a:path>
              </a:pathLst>
            </a:custGeom>
            <a:solidFill>
              <a:srgbClr val="31FF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298392" cy="223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5207" y="462483"/>
            <a:ext cx="1454439" cy="256122"/>
            <a:chOff x="0" y="0"/>
            <a:chExt cx="1309200" cy="2305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9200" cy="230546"/>
            </a:xfrm>
            <a:custGeom>
              <a:avLst/>
              <a:gdLst/>
              <a:ahLst/>
              <a:cxnLst/>
              <a:rect r="r" b="b" t="t" l="l"/>
              <a:pathLst>
                <a:path h="230546" w="1309200">
                  <a:moveTo>
                    <a:pt x="79844" y="0"/>
                  </a:moveTo>
                  <a:lnTo>
                    <a:pt x="1229355" y="0"/>
                  </a:lnTo>
                  <a:cubicBezTo>
                    <a:pt x="1250531" y="0"/>
                    <a:pt x="1270840" y="8412"/>
                    <a:pt x="1285814" y="23386"/>
                  </a:cubicBezTo>
                  <a:cubicBezTo>
                    <a:pt x="1300788" y="38360"/>
                    <a:pt x="1309200" y="58668"/>
                    <a:pt x="1309200" y="79844"/>
                  </a:cubicBezTo>
                  <a:lnTo>
                    <a:pt x="1309200" y="150701"/>
                  </a:lnTo>
                  <a:cubicBezTo>
                    <a:pt x="1309200" y="194798"/>
                    <a:pt x="1273452" y="230546"/>
                    <a:pt x="1229355" y="230546"/>
                  </a:cubicBezTo>
                  <a:lnTo>
                    <a:pt x="79844" y="230546"/>
                  </a:lnTo>
                  <a:cubicBezTo>
                    <a:pt x="35748" y="230546"/>
                    <a:pt x="0" y="194798"/>
                    <a:pt x="0" y="150701"/>
                  </a:cubicBezTo>
                  <a:lnTo>
                    <a:pt x="0" y="79844"/>
                  </a:lnTo>
                  <a:cubicBezTo>
                    <a:pt x="0" y="35748"/>
                    <a:pt x="35748" y="0"/>
                    <a:pt x="79844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09200" cy="24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5202" y="468279"/>
            <a:ext cx="2095456" cy="26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9"/>
              </a:lnSpc>
            </a:pPr>
            <a:r>
              <a:rPr lang="en-US" sz="1549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Le démenti brut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754" y="130621"/>
            <a:ext cx="2672391" cy="22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7"/>
              </a:lnSpc>
            </a:pPr>
            <a:r>
              <a:rPr lang="en-US" sz="1497" spc="-7">
                <a:solidFill>
                  <a:srgbClr val="EF7E10"/>
                </a:solidFill>
                <a:latin typeface="Lovelo"/>
                <a:ea typeface="Lovelo"/>
                <a:cs typeface="Lovelo"/>
                <a:sym typeface="Lovelo"/>
              </a:rPr>
              <a:t>Face à la rumeur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202" y="1265281"/>
            <a:ext cx="2972766" cy="154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</a:pPr>
            <a:r>
              <a:rPr lang="en-US" sz="154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La dissociation du négatif </a:t>
            </a:r>
          </a:p>
          <a:p>
            <a:pPr algn="l">
              <a:lnSpc>
                <a:spcPts val="2037"/>
              </a:lnSpc>
            </a:pPr>
          </a:p>
          <a:p>
            <a:pPr algn="l">
              <a:lnSpc>
                <a:spcPts val="2037"/>
              </a:lnSpc>
            </a:pPr>
          </a:p>
          <a:p>
            <a:pPr algn="l">
              <a:lnSpc>
                <a:spcPts val="2037"/>
              </a:lnSpc>
            </a:pPr>
            <a:r>
              <a:rPr lang="en-US" sz="154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et l’association au positif </a:t>
            </a:r>
          </a:p>
          <a:p>
            <a:pPr algn="l">
              <a:lnSpc>
                <a:spcPts val="2037"/>
              </a:lnSpc>
            </a:pPr>
          </a:p>
          <a:p>
            <a:pPr algn="l">
              <a:lnSpc>
                <a:spcPts val="203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42024" y="1514475"/>
            <a:ext cx="2399122" cy="39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"/>
              </a:lnSpc>
            </a:pPr>
            <a:r>
              <a:rPr lang="en-US" sz="9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L’information négative (ver de terre) se loge ailleurs dans la carte mentale (restaurant gastronomique)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2024" y="2252693"/>
            <a:ext cx="2399122" cy="2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"/>
              </a:lnSpc>
            </a:pPr>
            <a:r>
              <a:rPr lang="en-US" sz="9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public a du positif à l’esprit au moment de répondre.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130" y="2525198"/>
            <a:ext cx="2708910" cy="25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1406">
                <a:solidFill>
                  <a:srgbClr val="F98310"/>
                </a:solidFill>
                <a:latin typeface="Lovelo"/>
                <a:ea typeface="Lovelo"/>
                <a:cs typeface="Lovelo"/>
                <a:sym typeface="Lovelo"/>
              </a:rPr>
              <a:t>Fonctionnent mieux.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7130" y="699555"/>
            <a:ext cx="1743957" cy="24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"/>
              </a:lnSpc>
            </a:pPr>
            <a:r>
              <a:rPr lang="en-US" sz="1406">
                <a:solidFill>
                  <a:srgbClr val="F98310"/>
                </a:solidFill>
                <a:latin typeface="Lovelo"/>
                <a:ea typeface="Lovelo"/>
                <a:cs typeface="Lovelo"/>
                <a:sym typeface="Lovelo"/>
              </a:rPr>
              <a:t>est peu rentable.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DAGgrWrZHQg</dc:identifier>
  <dcterms:modified xsi:type="dcterms:W3CDTF">2011-08-01T06:04:30Z</dcterms:modified>
  <cp:revision>1</cp:revision>
  <dc:title>Rumeurs</dc:title>
</cp:coreProperties>
</file>